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424" autoAdjust="0"/>
  </p:normalViewPr>
  <p:slideViewPr>
    <p:cSldViewPr snapToGrid="0" snapToObjects="1">
      <p:cViewPr>
        <p:scale>
          <a:sx n="112" d="100"/>
          <a:sy n="112" d="100"/>
        </p:scale>
        <p:origin x="-1864" y="-4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EBB3-4F89-9341-8F4B-05487EDAA514}" type="datetimeFigureOut">
              <a:rPr lang="en-US" smtClean="0"/>
              <a:t>27/01/21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F232-5C52-EE48-A7C8-8FFA30DA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793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EBB3-4F89-9341-8F4B-05487EDAA514}" type="datetimeFigureOut">
              <a:rPr lang="en-US" smtClean="0"/>
              <a:t>27/01/21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F232-5C52-EE48-A7C8-8FFA30DA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135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EBB3-4F89-9341-8F4B-05487EDAA514}" type="datetimeFigureOut">
              <a:rPr lang="en-US" smtClean="0"/>
              <a:t>27/01/21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F232-5C52-EE48-A7C8-8FFA30DA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00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EBB3-4F89-9341-8F4B-05487EDAA514}" type="datetimeFigureOut">
              <a:rPr lang="en-US" smtClean="0"/>
              <a:t>27/01/21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F232-5C52-EE48-A7C8-8FFA30DA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081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EBB3-4F89-9341-8F4B-05487EDAA514}" type="datetimeFigureOut">
              <a:rPr lang="en-US" smtClean="0"/>
              <a:t>27/01/21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F232-5C52-EE48-A7C8-8FFA30DA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918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EBB3-4F89-9341-8F4B-05487EDAA514}" type="datetimeFigureOut">
              <a:rPr lang="en-US" smtClean="0"/>
              <a:t>27/01/21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F232-5C52-EE48-A7C8-8FFA30DA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899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EBB3-4F89-9341-8F4B-05487EDAA514}" type="datetimeFigureOut">
              <a:rPr lang="en-US" smtClean="0"/>
              <a:t>27/01/21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F232-5C52-EE48-A7C8-8FFA30DA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322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EBB3-4F89-9341-8F4B-05487EDAA514}" type="datetimeFigureOut">
              <a:rPr lang="en-US" smtClean="0"/>
              <a:t>27/01/21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F232-5C52-EE48-A7C8-8FFA30DA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345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EBB3-4F89-9341-8F4B-05487EDAA514}" type="datetimeFigureOut">
              <a:rPr lang="en-US" smtClean="0"/>
              <a:t>27/01/21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F232-5C52-EE48-A7C8-8FFA30DA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422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EBB3-4F89-9341-8F4B-05487EDAA514}" type="datetimeFigureOut">
              <a:rPr lang="en-US" smtClean="0"/>
              <a:t>27/01/21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F232-5C52-EE48-A7C8-8FFA30DA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402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EBB3-4F89-9341-8F4B-05487EDAA514}" type="datetimeFigureOut">
              <a:rPr lang="en-US" smtClean="0"/>
              <a:t>27/01/21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F232-5C52-EE48-A7C8-8FFA30DA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83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EEBB3-4F89-9341-8F4B-05487EDAA514}" type="datetimeFigureOut">
              <a:rPr lang="en-US" smtClean="0"/>
              <a:t>27/01/21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FF232-5C52-EE48-A7C8-8FFA30DAD8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473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microsoft.com/office/2007/relationships/hdphoto" Target="../media/hdphoto4.wdp"/><Relationship Id="rId12" Type="http://schemas.openxmlformats.org/officeDocument/2006/relationships/image" Target="../media/image7.jpeg"/><Relationship Id="rId13" Type="http://schemas.microsoft.com/office/2007/relationships/hdphoto" Target="../media/hdphoto5.wdp"/><Relationship Id="rId14" Type="http://schemas.openxmlformats.org/officeDocument/2006/relationships/image" Target="../media/image8.jpeg"/><Relationship Id="rId15" Type="http://schemas.microsoft.com/office/2007/relationships/hdphoto" Target="../media/hdphoto6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jpeg"/><Relationship Id="rId7" Type="http://schemas.microsoft.com/office/2007/relationships/hdphoto" Target="../media/hdphoto1.wdp"/><Relationship Id="rId8" Type="http://schemas.microsoft.com/office/2007/relationships/hdphoto" Target="../media/hdphoto2.wdp"/><Relationship Id="rId9" Type="http://schemas.openxmlformats.org/officeDocument/2006/relationships/image" Target="../media/image6.jpeg"/><Relationship Id="rId10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974" y="3229543"/>
            <a:ext cx="2903259" cy="1752911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56048" y="3216212"/>
            <a:ext cx="7039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MW (</a:t>
            </a:r>
            <a:r>
              <a:rPr lang="en-US" sz="900" dirty="0" err="1">
                <a:latin typeface="Arial"/>
                <a:cs typeface="Arial"/>
              </a:rPr>
              <a:t>kDa</a:t>
            </a:r>
            <a:r>
              <a:rPr lang="en-US" sz="900" dirty="0">
                <a:latin typeface="Arial"/>
                <a:cs typeface="Arial"/>
              </a:rPr>
              <a:t>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30239" y="3827315"/>
            <a:ext cx="383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17 -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54268" y="2533502"/>
            <a:ext cx="71502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latin typeface="Arial"/>
                <a:cs typeface="Arial"/>
              </a:rPr>
              <a:t>HEK 293T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13784" y="2761947"/>
            <a:ext cx="1095428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   -          +          +           </a:t>
            </a:r>
            <a:endParaRPr lang="en-US" sz="900" baseline="30000" dirty="0">
              <a:latin typeface="Arial"/>
              <a:cs typeface="Arial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06731" y="2981576"/>
            <a:ext cx="1098528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   -           -          +           </a:t>
            </a:r>
            <a:endParaRPr lang="en-US" sz="900" baseline="30000" dirty="0">
              <a:latin typeface="Arial"/>
              <a:cs typeface="Arial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970098" y="2781830"/>
            <a:ext cx="941601" cy="5765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150456" y="2776427"/>
            <a:ext cx="685047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shMPV17</a:t>
            </a:r>
            <a:endParaRPr lang="en-US" sz="900" baseline="30000" dirty="0">
              <a:latin typeface="Arial"/>
              <a:cs typeface="Arial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49827" y="2984493"/>
            <a:ext cx="887908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MPV17</a:t>
            </a:r>
            <a:r>
              <a:rPr lang="en-US" sz="900" baseline="30000" dirty="0">
                <a:latin typeface="Arial"/>
                <a:cs typeface="Arial"/>
              </a:rPr>
              <a:t>WT</a:t>
            </a:r>
            <a:r>
              <a:rPr lang="en-US" sz="900" dirty="0">
                <a:latin typeface="Arial"/>
                <a:cs typeface="Arial"/>
              </a:rPr>
              <a:t>-HA</a:t>
            </a:r>
            <a:endParaRPr lang="en-US" sz="900" baseline="30000" dirty="0">
              <a:latin typeface="Arial"/>
              <a:cs typeface="Arial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92260" y="3699370"/>
            <a:ext cx="1220619" cy="358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2437709" y="2756182"/>
            <a:ext cx="1088760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   +          +           </a:t>
            </a:r>
            <a:endParaRPr lang="en-US" sz="900" baseline="30000" dirty="0">
              <a:latin typeface="Arial"/>
              <a:cs typeface="Arial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48124" y="3001073"/>
            <a:ext cx="710451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   -          +           </a:t>
            </a:r>
            <a:endParaRPr lang="en-US" sz="900" baseline="30000" dirty="0">
              <a:latin typeface="Arial"/>
              <a:cs typeface="Arial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77605" y="2533502"/>
            <a:ext cx="5566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HepG2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2516528" y="2775690"/>
            <a:ext cx="775531" cy="9023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2448124" y="3710667"/>
            <a:ext cx="843935" cy="358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Arrow Connector 45"/>
          <p:cNvCxnSpPr/>
          <p:nvPr/>
        </p:nvCxnSpPr>
        <p:spPr>
          <a:xfrm flipH="1" flipV="1">
            <a:off x="3343501" y="3913410"/>
            <a:ext cx="662257" cy="1"/>
          </a:xfrm>
          <a:prstGeom prst="straightConnector1">
            <a:avLst/>
          </a:prstGeom>
          <a:ln w="9525" cmpd="sng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945777" y="3775370"/>
            <a:ext cx="887908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MPV17</a:t>
            </a:r>
            <a:r>
              <a:rPr lang="en-US" sz="900" baseline="30000" dirty="0">
                <a:latin typeface="Arial"/>
                <a:cs typeface="Arial"/>
              </a:rPr>
              <a:t>WT</a:t>
            </a:r>
            <a:r>
              <a:rPr lang="en-US" sz="900" dirty="0">
                <a:latin typeface="Arial"/>
                <a:cs typeface="Arial"/>
              </a:rPr>
              <a:t>-HA</a:t>
            </a:r>
            <a:endParaRPr lang="en-US" sz="900" baseline="30000" dirty="0">
              <a:latin typeface="Arial"/>
              <a:cs typeface="Arial"/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3"/>
          <a:srcRect l="28676" t="21090" r="20777" b="69133"/>
          <a:stretch/>
        </p:blipFill>
        <p:spPr>
          <a:xfrm>
            <a:off x="705824" y="5032755"/>
            <a:ext cx="3145419" cy="921360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893784" y="5348195"/>
            <a:ext cx="1220619" cy="358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2449648" y="5384642"/>
            <a:ext cx="843935" cy="358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3799988" y="5377879"/>
            <a:ext cx="60785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COX-IV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4"/>
          <a:srcRect l="18969" t="79207" r="62135" b="5236"/>
          <a:stretch/>
        </p:blipFill>
        <p:spPr>
          <a:xfrm>
            <a:off x="5346130" y="3233382"/>
            <a:ext cx="1560466" cy="1750549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4"/>
          <a:srcRect l="10917" t="42290" r="64190" b="40396"/>
          <a:stretch/>
        </p:blipFill>
        <p:spPr>
          <a:xfrm>
            <a:off x="6968954" y="3346617"/>
            <a:ext cx="1987497" cy="1883644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5"/>
          <a:srcRect l="38567" t="34987" r="32343" b="31729"/>
          <a:stretch/>
        </p:blipFill>
        <p:spPr>
          <a:xfrm>
            <a:off x="5346130" y="5032755"/>
            <a:ext cx="1560466" cy="1076805"/>
          </a:xfrm>
          <a:prstGeom prst="rect">
            <a:avLst/>
          </a:prstGeom>
        </p:spPr>
      </p:pic>
      <p:cxnSp>
        <p:nvCxnSpPr>
          <p:cNvPr id="59" name="Straight Arrow Connector 58"/>
          <p:cNvCxnSpPr/>
          <p:nvPr/>
        </p:nvCxnSpPr>
        <p:spPr>
          <a:xfrm rot="10800000" flipH="1" flipV="1">
            <a:off x="4795194" y="3897127"/>
            <a:ext cx="662257" cy="1"/>
          </a:xfrm>
          <a:prstGeom prst="straightConnector1">
            <a:avLst/>
          </a:prstGeom>
          <a:ln w="9525" cmpd="sng"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5544361" y="3775370"/>
            <a:ext cx="697227" cy="2308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5617609" y="5535442"/>
            <a:ext cx="680967" cy="2776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/>
        </p:nvCxnSpPr>
        <p:spPr>
          <a:xfrm flipV="1">
            <a:off x="5430518" y="2821272"/>
            <a:ext cx="646868" cy="3461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5612206" y="2591184"/>
            <a:ext cx="3322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H4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445300" y="2819447"/>
            <a:ext cx="640132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 +         + </a:t>
            </a:r>
            <a:endParaRPr lang="en-US" sz="900" baseline="30000" dirty="0">
              <a:latin typeface="Arial"/>
              <a:cs typeface="Arial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457451" y="2979817"/>
            <a:ext cx="646331" cy="23083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 -          + </a:t>
            </a:r>
            <a:endParaRPr lang="en-US" sz="900" baseline="30000" dirty="0">
              <a:latin typeface="Arial"/>
              <a:cs typeface="Arial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87312" y="5420026"/>
            <a:ext cx="383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17 -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003290" y="5580567"/>
            <a:ext cx="383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17 -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906596" y="5586937"/>
            <a:ext cx="60785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/>
                <a:cs typeface="Arial"/>
              </a:rPr>
              <a:t>COX-IV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538200" y="518210"/>
            <a:ext cx="4025817" cy="1155641"/>
            <a:chOff x="684639" y="3098992"/>
            <a:chExt cx="4025817" cy="1155641"/>
          </a:xfrm>
        </p:grpSpPr>
        <p:grpSp>
          <p:nvGrpSpPr>
            <p:cNvPr id="74" name="Group 73"/>
            <p:cNvGrpSpPr/>
            <p:nvPr/>
          </p:nvGrpSpPr>
          <p:grpSpPr>
            <a:xfrm>
              <a:off x="684639" y="3098992"/>
              <a:ext cx="4025817" cy="1155641"/>
              <a:chOff x="2465511" y="2244771"/>
              <a:chExt cx="4025817" cy="1155641"/>
            </a:xfrm>
          </p:grpSpPr>
          <p:sp>
            <p:nvSpPr>
              <p:cNvPr id="76" name="TextBox 75"/>
              <p:cNvSpPr txBox="1"/>
              <p:nvPr/>
            </p:nvSpPr>
            <p:spPr>
              <a:xfrm>
                <a:off x="5603939" y="2849957"/>
                <a:ext cx="56315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MPV17</a:t>
                </a:r>
              </a:p>
            </p:txBody>
          </p:sp>
          <p:cxnSp>
            <p:nvCxnSpPr>
              <p:cNvPr id="77" name="Straight Connector 76"/>
              <p:cNvCxnSpPr/>
              <p:nvPr/>
            </p:nvCxnSpPr>
            <p:spPr>
              <a:xfrm>
                <a:off x="3196313" y="2469838"/>
                <a:ext cx="941601" cy="5765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4973977" y="2479324"/>
                <a:ext cx="648000" cy="4922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TextBox 78"/>
              <p:cNvSpPr txBox="1"/>
              <p:nvPr/>
            </p:nvSpPr>
            <p:spPr>
              <a:xfrm>
                <a:off x="3346105" y="2244771"/>
                <a:ext cx="71502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 dirty="0">
                    <a:latin typeface="Arial"/>
                    <a:cs typeface="Arial"/>
                  </a:rPr>
                  <a:t>HEK 293T</a:t>
                </a: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5060750" y="2250697"/>
                <a:ext cx="55666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HepG2</a:t>
                </a:r>
              </a:p>
            </p:txBody>
          </p:sp>
          <p:pic>
            <p:nvPicPr>
              <p:cNvPr id="81" name="Picture 80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l="15590" t="25536" r="64686" b="71839"/>
              <a:stretch/>
            </p:blipFill>
            <p:spPr>
              <a:xfrm>
                <a:off x="3176197" y="2882592"/>
                <a:ext cx="982121" cy="180043"/>
              </a:xfrm>
              <a:prstGeom prst="rect">
                <a:avLst/>
              </a:prstGeom>
              <a:ln w="12700" cap="sq" cmpd="sng">
                <a:solidFill>
                  <a:srgbClr val="000000"/>
                </a:solidFill>
                <a:prstDash val="solid"/>
                <a:miter lim="800000"/>
              </a:ln>
              <a:effectLst/>
            </p:spPr>
          </p:pic>
          <p:sp>
            <p:nvSpPr>
              <p:cNvPr id="82" name="TextBox 81"/>
              <p:cNvSpPr txBox="1"/>
              <p:nvPr/>
            </p:nvSpPr>
            <p:spPr>
              <a:xfrm>
                <a:off x="5604049" y="2459876"/>
                <a:ext cx="685047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shMPV17</a:t>
                </a:r>
                <a:endParaRPr lang="en-US" sz="900" baseline="30000" dirty="0">
                  <a:latin typeface="Arial"/>
                  <a:cs typeface="Arial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5603420" y="2624894"/>
                <a:ext cx="887908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MPV17</a:t>
                </a:r>
                <a:r>
                  <a:rPr lang="en-US" sz="900" baseline="30000" dirty="0">
                    <a:latin typeface="Arial"/>
                    <a:cs typeface="Arial"/>
                  </a:rPr>
                  <a:t>WT</a:t>
                </a:r>
                <a:r>
                  <a:rPr lang="en-US" sz="900" dirty="0">
                    <a:latin typeface="Arial"/>
                    <a:cs typeface="Arial"/>
                  </a:rPr>
                  <a:t>-HA</a:t>
                </a:r>
                <a:endParaRPr lang="en-US" sz="900" baseline="30000" dirty="0">
                  <a:latin typeface="Arial"/>
                  <a:cs typeface="Arial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3105621" y="2473216"/>
                <a:ext cx="1095428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   -          +          +           </a:t>
                </a:r>
                <a:endParaRPr lang="en-US" sz="900" baseline="30000" dirty="0">
                  <a:latin typeface="Arial"/>
                  <a:cs typeface="Arial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3105439" y="2625616"/>
                <a:ext cx="1098528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   -           -          +           </a:t>
                </a:r>
                <a:endParaRPr lang="en-US" sz="900" baseline="30000" dirty="0">
                  <a:latin typeface="Arial"/>
                  <a:cs typeface="Arial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4924094" y="2462854"/>
                <a:ext cx="1088760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   +          +           </a:t>
                </a:r>
                <a:endParaRPr lang="en-US" sz="900" baseline="30000" dirty="0">
                  <a:latin typeface="Arial"/>
                  <a:cs typeface="Arial"/>
                </a:endParaRPr>
              </a:p>
            </p:txBody>
          </p:sp>
          <p:pic>
            <p:nvPicPr>
              <p:cNvPr id="87" name="Picture 86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l="40896" t="25957" r="46324" b="71932"/>
              <a:stretch/>
            </p:blipFill>
            <p:spPr>
              <a:xfrm>
                <a:off x="4969690" y="2883837"/>
                <a:ext cx="659754" cy="178798"/>
              </a:xfrm>
              <a:prstGeom prst="rect">
                <a:avLst/>
              </a:prstGeom>
              <a:ln w="12700" cap="sq" cmpd="sng">
                <a:solidFill>
                  <a:srgbClr val="000000"/>
                </a:solidFill>
                <a:prstDash val="solid"/>
                <a:miter lim="800000"/>
              </a:ln>
              <a:effectLst/>
            </p:spPr>
          </p:pic>
          <p:sp>
            <p:nvSpPr>
              <p:cNvPr id="88" name="TextBox 87"/>
              <p:cNvSpPr txBox="1"/>
              <p:nvPr/>
            </p:nvSpPr>
            <p:spPr>
              <a:xfrm>
                <a:off x="4929391" y="2624030"/>
                <a:ext cx="710451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   -          +           </a:t>
                </a:r>
                <a:endParaRPr lang="en-US" sz="900" baseline="30000" dirty="0">
                  <a:latin typeface="Arial"/>
                  <a:cs typeface="Arial"/>
                </a:endParaRPr>
              </a:p>
            </p:txBody>
          </p:sp>
          <p:pic>
            <p:nvPicPr>
              <p:cNvPr id="89" name="Picture 88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l="33084" t="24446" r="48209" b="72548"/>
              <a:stretch/>
            </p:blipFill>
            <p:spPr>
              <a:xfrm>
                <a:off x="3176197" y="3127371"/>
                <a:ext cx="982121" cy="238955"/>
              </a:xfrm>
              <a:prstGeom prst="rect">
                <a:avLst/>
              </a:prstGeom>
              <a:ln w="12700" cap="sq" cmpd="sng">
                <a:solidFill>
                  <a:srgbClr val="000000"/>
                </a:solidFill>
                <a:prstDash val="solid"/>
                <a:miter lim="800000"/>
              </a:ln>
              <a:effectLst/>
            </p:spPr>
          </p:pic>
          <p:pic>
            <p:nvPicPr>
              <p:cNvPr id="90" name="Picture 89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l="56563" t="24534" r="30822" b="72259"/>
              <a:stretch/>
            </p:blipFill>
            <p:spPr>
              <a:xfrm>
                <a:off x="4969350" y="3125604"/>
                <a:ext cx="665391" cy="240721"/>
              </a:xfrm>
              <a:prstGeom prst="rect">
                <a:avLst/>
              </a:prstGeom>
              <a:ln w="12700" cap="sq" cmpd="sng">
                <a:solidFill>
                  <a:srgbClr val="000000"/>
                </a:solidFill>
                <a:prstDash val="solid"/>
                <a:miter lim="800000"/>
              </a:ln>
              <a:effectLst/>
            </p:spPr>
          </p:pic>
          <p:sp>
            <p:nvSpPr>
              <p:cNvPr id="91" name="TextBox 90"/>
              <p:cNvSpPr txBox="1"/>
              <p:nvPr/>
            </p:nvSpPr>
            <p:spPr>
              <a:xfrm>
                <a:off x="5593933" y="3130393"/>
                <a:ext cx="60785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COX-IV</a:t>
                </a:r>
              </a:p>
            </p:txBody>
          </p:sp>
          <p:cxnSp>
            <p:nvCxnSpPr>
              <p:cNvPr id="92" name="Straight Connector 91"/>
              <p:cNvCxnSpPr/>
              <p:nvPr/>
            </p:nvCxnSpPr>
            <p:spPr>
              <a:xfrm flipV="1">
                <a:off x="4227763" y="2475603"/>
                <a:ext cx="646868" cy="3461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TextBox 92"/>
              <p:cNvSpPr txBox="1"/>
              <p:nvPr/>
            </p:nvSpPr>
            <p:spPr>
              <a:xfrm>
                <a:off x="4409451" y="2245515"/>
                <a:ext cx="33220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H4</a:t>
                </a: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>
                <a:off x="4242545" y="2473778"/>
                <a:ext cx="640132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 +         + </a:t>
                </a:r>
                <a:endParaRPr lang="en-US" sz="900" baseline="30000" dirty="0">
                  <a:latin typeface="Arial"/>
                  <a:cs typeface="Arial"/>
                </a:endParaRP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4254696" y="2634148"/>
                <a:ext cx="646331" cy="230832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 -          + </a:t>
                </a:r>
                <a:endParaRPr lang="en-US" sz="900" baseline="30000" dirty="0">
                  <a:latin typeface="Arial"/>
                  <a:cs typeface="Arial"/>
                </a:endParaRPr>
              </a:p>
            </p:txBody>
          </p:sp>
          <p:pic>
            <p:nvPicPr>
              <p:cNvPr id="96" name="Picture 95"/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l="43753" t="51557" r="44015" b="41613"/>
              <a:stretch/>
            </p:blipFill>
            <p:spPr>
              <a:xfrm>
                <a:off x="4227763" y="3125604"/>
                <a:ext cx="673264" cy="240722"/>
              </a:xfrm>
              <a:prstGeom prst="rect">
                <a:avLst/>
              </a:prstGeom>
              <a:ln w="12700" cap="sq" cmpd="sng">
                <a:solidFill>
                  <a:srgbClr val="000000"/>
                </a:solidFill>
                <a:prstDash val="solid"/>
                <a:miter lim="800000"/>
              </a:ln>
              <a:effectLst/>
            </p:spPr>
          </p:pic>
          <p:sp>
            <p:nvSpPr>
              <p:cNvPr id="97" name="TextBox 96"/>
              <p:cNvSpPr txBox="1"/>
              <p:nvPr/>
            </p:nvSpPr>
            <p:spPr>
              <a:xfrm>
                <a:off x="2465511" y="2657665"/>
                <a:ext cx="70392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MW (</a:t>
                </a:r>
                <a:r>
                  <a:rPr lang="en-US" sz="900" dirty="0" err="1">
                    <a:latin typeface="Arial"/>
                    <a:cs typeface="Arial"/>
                  </a:rPr>
                  <a:t>kDa</a:t>
                </a:r>
                <a:r>
                  <a:rPr lang="en-US" sz="900" dirty="0">
                    <a:latin typeface="Arial"/>
                    <a:cs typeface="Arial"/>
                  </a:rPr>
                  <a:t>)</a:t>
                </a: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>
                <a:off x="2823163" y="2887978"/>
                <a:ext cx="38354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17 -</a:t>
                </a: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2819259" y="3169580"/>
                <a:ext cx="38354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dirty="0">
                    <a:latin typeface="Arial"/>
                    <a:cs typeface="Arial"/>
                  </a:rPr>
                  <a:t>17 -</a:t>
                </a:r>
              </a:p>
            </p:txBody>
          </p:sp>
        </p:grpSp>
        <p:pic>
          <p:nvPicPr>
            <p:cNvPr id="75" name="Picture 74"/>
            <p:cNvPicPr>
              <a:picLocks noChangeAspect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l="21513" t="84127" r="69875" b="14181"/>
            <a:stretch/>
          </p:blipFill>
          <p:spPr>
            <a:xfrm>
              <a:off x="2446891" y="3736813"/>
              <a:ext cx="672638" cy="180043"/>
            </a:xfrm>
            <a:prstGeom prst="rect">
              <a:avLst/>
            </a:prstGeom>
            <a:ln w="12700" cmpd="sng">
              <a:solidFill>
                <a:schemeClr val="tx1"/>
              </a:solidFill>
            </a:ln>
          </p:spPr>
        </p:pic>
      </p:grpSp>
      <p:sp>
        <p:nvSpPr>
          <p:cNvPr id="100" name="Rectangle 99"/>
          <p:cNvSpPr/>
          <p:nvPr/>
        </p:nvSpPr>
        <p:spPr>
          <a:xfrm>
            <a:off x="407033" y="350074"/>
            <a:ext cx="4225004" cy="1530559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0"/>
          <p:cNvSpPr txBox="1"/>
          <p:nvPr/>
        </p:nvSpPr>
        <p:spPr>
          <a:xfrm>
            <a:off x="7205057" y="3085450"/>
            <a:ext cx="134577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(different exposition)</a:t>
            </a:r>
            <a:endParaRPr lang="en-US" sz="1050" dirty="0"/>
          </a:p>
        </p:txBody>
      </p:sp>
      <p:sp>
        <p:nvSpPr>
          <p:cNvPr id="102" name="TextBox 101"/>
          <p:cNvSpPr txBox="1"/>
          <p:nvPr/>
        </p:nvSpPr>
        <p:spPr>
          <a:xfrm>
            <a:off x="238358" y="6063892"/>
            <a:ext cx="8905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imes New Roman"/>
                <a:cs typeface="Times New Roman"/>
              </a:rPr>
              <a:t>Supplemental Image</a:t>
            </a:r>
          </a:p>
          <a:p>
            <a:r>
              <a:rPr lang="en-US" sz="1200" b="1" dirty="0" smtClean="0">
                <a:latin typeface="Times New Roman"/>
                <a:cs typeface="Times New Roman"/>
              </a:rPr>
              <a:t>Complete Western-Blot for Figure 1c</a:t>
            </a:r>
            <a:r>
              <a:rPr lang="en-US" sz="1200" dirty="0" smtClean="0">
                <a:latin typeface="Times New Roman"/>
                <a:cs typeface="Times New Roman"/>
              </a:rPr>
              <a:t>. HEK293T and HepG2 cells samples run in the same gel, H4 cells in a different gel. Experiments were done in parallel, at the same time and with the same experimental conditions. For H4 cells we show 2 different expositions (the lower was used to compose the Fig1c).  </a:t>
            </a:r>
            <a:endParaRPr lang="en-US" sz="1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4570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9052</TotalTime>
  <Words>155</Words>
  <Application>Microsoft Macintosh PowerPoint</Application>
  <PresentationFormat>On-screen Show (4:3)</PresentationFormat>
  <Paragraphs>37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Jacinto</dc:creator>
  <cp:lastModifiedBy>Sandra Jacinto</cp:lastModifiedBy>
  <cp:revision>10</cp:revision>
  <dcterms:created xsi:type="dcterms:W3CDTF">2021-01-20T20:18:34Z</dcterms:created>
  <dcterms:modified xsi:type="dcterms:W3CDTF">2021-01-27T21:01:49Z</dcterms:modified>
</cp:coreProperties>
</file>